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 id="261" r:id="rId7"/>
    <p:sldId id="263" r:id="rId8"/>
    <p:sldId id="262"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9" d="100"/>
          <a:sy n="89"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A6941E5-7D00-4697-AB00-96387EC4EC8C}"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A8F2A-DB8D-4A59-97AB-8C0384E45B4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7566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6941E5-7D00-4697-AB00-96387EC4EC8C}"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A8F2A-DB8D-4A59-97AB-8C0384E45B43}" type="slidenum">
              <a:rPr lang="en-US" smtClean="0"/>
              <a:t>‹#›</a:t>
            </a:fld>
            <a:endParaRPr lang="en-US"/>
          </a:p>
        </p:txBody>
      </p:sp>
    </p:spTree>
    <p:extLst>
      <p:ext uri="{BB962C8B-B14F-4D97-AF65-F5344CB8AC3E}">
        <p14:creationId xmlns:p14="http://schemas.microsoft.com/office/powerpoint/2010/main" val="2363555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6941E5-7D00-4697-AB00-96387EC4EC8C}"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A8F2A-DB8D-4A59-97AB-8C0384E45B43}" type="slidenum">
              <a:rPr lang="en-US" smtClean="0"/>
              <a:t>‹#›</a:t>
            </a:fld>
            <a:endParaRPr lang="en-US"/>
          </a:p>
        </p:txBody>
      </p:sp>
    </p:spTree>
    <p:extLst>
      <p:ext uri="{BB962C8B-B14F-4D97-AF65-F5344CB8AC3E}">
        <p14:creationId xmlns:p14="http://schemas.microsoft.com/office/powerpoint/2010/main" val="1629028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6941E5-7D00-4697-AB00-96387EC4EC8C}"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A8F2A-DB8D-4A59-97AB-8C0384E45B43}" type="slidenum">
              <a:rPr lang="en-US" smtClean="0"/>
              <a:t>‹#›</a:t>
            </a:fld>
            <a:endParaRPr lang="en-US"/>
          </a:p>
        </p:txBody>
      </p:sp>
    </p:spTree>
    <p:extLst>
      <p:ext uri="{BB962C8B-B14F-4D97-AF65-F5344CB8AC3E}">
        <p14:creationId xmlns:p14="http://schemas.microsoft.com/office/powerpoint/2010/main" val="2865925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6941E5-7D00-4697-AB00-96387EC4EC8C}"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A8F2A-DB8D-4A59-97AB-8C0384E45B4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7058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A6941E5-7D00-4697-AB00-96387EC4EC8C}" type="datetimeFigureOut">
              <a:rPr lang="en-US" smtClean="0"/>
              <a:t>4/26/2020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2A8F2A-DB8D-4A59-97AB-8C0384E45B43}" type="slidenum">
              <a:rPr lang="en-US" smtClean="0"/>
              <a:t>‹#›</a:t>
            </a:fld>
            <a:endParaRPr lang="en-US"/>
          </a:p>
        </p:txBody>
      </p:sp>
    </p:spTree>
    <p:extLst>
      <p:ext uri="{BB962C8B-B14F-4D97-AF65-F5344CB8AC3E}">
        <p14:creationId xmlns:p14="http://schemas.microsoft.com/office/powerpoint/2010/main" val="4080084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6941E5-7D00-4697-AB00-96387EC4EC8C}" type="datetimeFigureOut">
              <a:rPr lang="en-US" smtClean="0"/>
              <a:t>4/26/2020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2A8F2A-DB8D-4A59-97AB-8C0384E45B43}" type="slidenum">
              <a:rPr lang="en-US" smtClean="0"/>
              <a:t>‹#›</a:t>
            </a:fld>
            <a:endParaRPr lang="en-US"/>
          </a:p>
        </p:txBody>
      </p:sp>
    </p:spTree>
    <p:extLst>
      <p:ext uri="{BB962C8B-B14F-4D97-AF65-F5344CB8AC3E}">
        <p14:creationId xmlns:p14="http://schemas.microsoft.com/office/powerpoint/2010/main" val="95805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A6941E5-7D00-4697-AB00-96387EC4EC8C}" type="datetimeFigureOut">
              <a:rPr lang="en-US" smtClean="0"/>
              <a:t>4/26/2020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2A8F2A-DB8D-4A59-97AB-8C0384E45B43}" type="slidenum">
              <a:rPr lang="en-US" smtClean="0"/>
              <a:t>‹#›</a:t>
            </a:fld>
            <a:endParaRPr lang="en-US"/>
          </a:p>
        </p:txBody>
      </p:sp>
    </p:spTree>
    <p:extLst>
      <p:ext uri="{BB962C8B-B14F-4D97-AF65-F5344CB8AC3E}">
        <p14:creationId xmlns:p14="http://schemas.microsoft.com/office/powerpoint/2010/main" val="3728887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A6941E5-7D00-4697-AB00-96387EC4EC8C}" type="datetimeFigureOut">
              <a:rPr lang="en-US" smtClean="0"/>
              <a:t>4/26/2020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AF2A8F2A-DB8D-4A59-97AB-8C0384E45B43}" type="slidenum">
              <a:rPr lang="en-US" smtClean="0"/>
              <a:t>‹#›</a:t>
            </a:fld>
            <a:endParaRPr lang="en-US"/>
          </a:p>
        </p:txBody>
      </p:sp>
    </p:spTree>
    <p:extLst>
      <p:ext uri="{BB962C8B-B14F-4D97-AF65-F5344CB8AC3E}">
        <p14:creationId xmlns:p14="http://schemas.microsoft.com/office/powerpoint/2010/main" val="2991838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A6941E5-7D00-4697-AB00-96387EC4EC8C}" type="datetimeFigureOut">
              <a:rPr lang="en-US" smtClean="0"/>
              <a:t>4/26/2020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F2A8F2A-DB8D-4A59-97AB-8C0384E45B43}" type="slidenum">
              <a:rPr lang="en-US" smtClean="0"/>
              <a:t>‹#›</a:t>
            </a:fld>
            <a:endParaRPr lang="en-US"/>
          </a:p>
        </p:txBody>
      </p:sp>
    </p:spTree>
    <p:extLst>
      <p:ext uri="{BB962C8B-B14F-4D97-AF65-F5344CB8AC3E}">
        <p14:creationId xmlns:p14="http://schemas.microsoft.com/office/powerpoint/2010/main" val="914273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6941E5-7D00-4697-AB00-96387EC4EC8C}" type="datetimeFigureOut">
              <a:rPr lang="en-US" smtClean="0"/>
              <a:t>4/26/2020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2A8F2A-DB8D-4A59-97AB-8C0384E45B43}" type="slidenum">
              <a:rPr lang="en-US" smtClean="0"/>
              <a:t>‹#›</a:t>
            </a:fld>
            <a:endParaRPr lang="en-US"/>
          </a:p>
        </p:txBody>
      </p:sp>
    </p:spTree>
    <p:extLst>
      <p:ext uri="{BB962C8B-B14F-4D97-AF65-F5344CB8AC3E}">
        <p14:creationId xmlns:p14="http://schemas.microsoft.com/office/powerpoint/2010/main" val="362639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A6941E5-7D00-4697-AB00-96387EC4EC8C}" type="datetimeFigureOut">
              <a:rPr lang="en-US" smtClean="0"/>
              <a:t>4/26/2020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F2A8F2A-DB8D-4A59-97AB-8C0384E45B43}"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8132237"/>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16537" y="1705625"/>
            <a:ext cx="4851698" cy="1403335"/>
          </a:xfrm>
        </p:spPr>
        <p:txBody>
          <a:bodyPr>
            <a:normAutofit/>
          </a:bodyPr>
          <a:lstStyle/>
          <a:p>
            <a:r>
              <a:rPr lang="en-US" sz="4000" dirty="0" smtClean="0">
                <a:solidFill>
                  <a:schemeClr val="bg2">
                    <a:lumMod val="25000"/>
                  </a:schemeClr>
                </a:solidFill>
                <a:latin typeface="Times New Roman" panose="02020603050405020304" pitchFamily="18" charset="0"/>
                <a:cs typeface="Times New Roman" panose="02020603050405020304" pitchFamily="18" charset="0"/>
              </a:rPr>
              <a:t>Information Systems.</a:t>
            </a:r>
            <a:endParaRPr lang="en-US" sz="4000" dirty="0">
              <a:solidFill>
                <a:schemeClr val="bg2">
                  <a:lumMod val="2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0455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mn-lt"/>
              </a:rPr>
              <a:t>Transaction Processing  System.</a:t>
            </a:r>
            <a:endParaRPr lang="en-US" sz="2800" dirty="0">
              <a:latin typeface="+mn-lt"/>
            </a:endParaRPr>
          </a:p>
        </p:txBody>
      </p:sp>
      <p:sp>
        <p:nvSpPr>
          <p:cNvPr id="3" name="Content Placeholder 2"/>
          <p:cNvSpPr>
            <a:spLocks noGrp="1"/>
          </p:cNvSpPr>
          <p:nvPr>
            <p:ph idx="1"/>
          </p:nvPr>
        </p:nvSpPr>
        <p:spPr>
          <a:xfrm>
            <a:off x="1097280" y="1845734"/>
            <a:ext cx="10058400" cy="4425974"/>
          </a:xfrm>
        </p:spPr>
        <p:txBody>
          <a:bodyPr/>
          <a:lstStyle/>
          <a:p>
            <a:pPr algn="just"/>
            <a:r>
              <a:rPr lang="en-US" dirty="0" smtClean="0"/>
              <a:t>A Transaction Processing system (TPS) is a type of information system that collects, stores, modifies, and retrieves the data transaction of an enterprise.</a:t>
            </a:r>
          </a:p>
          <a:p>
            <a:pPr algn="just"/>
            <a:r>
              <a:rPr lang="en-US" dirty="0" smtClean="0"/>
              <a:t>A TPS is an information system that records and processes and organization routine business activities.</a:t>
            </a:r>
          </a:p>
          <a:p>
            <a:pPr algn="just"/>
            <a:r>
              <a:rPr lang="en-US" dirty="0" smtClean="0">
                <a:solidFill>
                  <a:schemeClr val="bg2">
                    <a:lumMod val="50000"/>
                  </a:schemeClr>
                </a:solidFill>
              </a:rPr>
              <a:t>Types of Transaction Processing System</a:t>
            </a:r>
          </a:p>
          <a:p>
            <a:pPr algn="just">
              <a:buFont typeface="Wingdings" panose="05000000000000000000" pitchFamily="2" charset="2"/>
              <a:buChar char="Ø"/>
            </a:pPr>
            <a:r>
              <a:rPr lang="en-US" dirty="0" smtClean="0"/>
              <a:t>Batch Processing System</a:t>
            </a:r>
          </a:p>
          <a:p>
            <a:pPr algn="just">
              <a:spcBef>
                <a:spcPts val="0"/>
              </a:spcBef>
              <a:spcAft>
                <a:spcPts val="0"/>
              </a:spcAft>
              <a:buFont typeface="Wingdings" panose="05000000000000000000" pitchFamily="2" charset="2"/>
              <a:buChar char="Ø"/>
            </a:pPr>
            <a:r>
              <a:rPr lang="en-US" dirty="0" smtClean="0"/>
              <a:t>Real time System</a:t>
            </a:r>
          </a:p>
          <a:p>
            <a:pPr marL="0" indent="0" algn="just">
              <a:spcBef>
                <a:spcPts val="0"/>
              </a:spcBef>
              <a:spcAft>
                <a:spcPts val="0"/>
              </a:spcAft>
              <a:buNone/>
            </a:pPr>
            <a:endParaRPr lang="en-US" dirty="0"/>
          </a:p>
          <a:p>
            <a:pPr marL="0" indent="0" algn="just">
              <a:spcBef>
                <a:spcPts val="0"/>
              </a:spcBef>
              <a:spcAft>
                <a:spcPts val="0"/>
              </a:spcAft>
              <a:buNone/>
            </a:pPr>
            <a:r>
              <a:rPr lang="en-US" b="1" dirty="0"/>
              <a:t>Batch processing</a:t>
            </a:r>
            <a:r>
              <a:rPr lang="en-US" dirty="0"/>
              <a:t> refers to running </a:t>
            </a:r>
            <a:r>
              <a:rPr lang="en-US" b="1" dirty="0"/>
              <a:t>batch</a:t>
            </a:r>
            <a:r>
              <a:rPr lang="en-US" dirty="0"/>
              <a:t> jobs on a computer system</a:t>
            </a:r>
            <a:r>
              <a:rPr lang="en-US" dirty="0" smtClean="0"/>
              <a:t>.</a:t>
            </a:r>
            <a:r>
              <a:rPr lang="en-US" b="1" dirty="0"/>
              <a:t> Examples</a:t>
            </a:r>
            <a:r>
              <a:rPr lang="en-US" dirty="0"/>
              <a:t> include billing, report generation, data format conversion, and image </a:t>
            </a:r>
            <a:r>
              <a:rPr lang="en-US" b="1" dirty="0"/>
              <a:t>processing</a:t>
            </a:r>
            <a:r>
              <a:rPr lang="en-US" dirty="0"/>
              <a:t>. These tasks are called </a:t>
            </a:r>
            <a:r>
              <a:rPr lang="en-US" b="1" dirty="0"/>
              <a:t>batch</a:t>
            </a:r>
            <a:r>
              <a:rPr lang="en-US" dirty="0"/>
              <a:t> </a:t>
            </a:r>
            <a:r>
              <a:rPr lang="en-US" dirty="0" smtClean="0"/>
              <a:t>jobs.</a:t>
            </a:r>
          </a:p>
          <a:p>
            <a:pPr marL="0" indent="0" algn="just">
              <a:spcBef>
                <a:spcPts val="0"/>
              </a:spcBef>
              <a:spcAft>
                <a:spcPts val="0"/>
              </a:spcAft>
              <a:buNone/>
            </a:pPr>
            <a:r>
              <a:rPr lang="en-US" b="1" dirty="0"/>
              <a:t>Real</a:t>
            </a:r>
            <a:r>
              <a:rPr lang="en-US" dirty="0"/>
              <a:t>-</a:t>
            </a:r>
            <a:r>
              <a:rPr lang="en-US" b="1" dirty="0"/>
              <a:t>time</a:t>
            </a:r>
            <a:r>
              <a:rPr lang="en-US" dirty="0"/>
              <a:t> data </a:t>
            </a:r>
            <a:r>
              <a:rPr lang="en-US" b="1" dirty="0"/>
              <a:t>processing</a:t>
            </a:r>
            <a:r>
              <a:rPr lang="en-US" dirty="0"/>
              <a:t> is the execution of data in a short </a:t>
            </a:r>
            <a:r>
              <a:rPr lang="en-US" b="1" dirty="0"/>
              <a:t>time</a:t>
            </a:r>
            <a:r>
              <a:rPr lang="en-US" dirty="0"/>
              <a:t> period, providing near-instantaneous output</a:t>
            </a:r>
            <a:r>
              <a:rPr lang="en-US" dirty="0" smtClean="0"/>
              <a:t>. Examples Online shopping, Pay Pal, ATM etc.</a:t>
            </a:r>
          </a:p>
          <a:p>
            <a:pPr marL="0" indent="0" algn="just">
              <a:spcBef>
                <a:spcPts val="0"/>
              </a:spcBef>
              <a:spcAft>
                <a:spcPts val="0"/>
              </a:spcAft>
              <a:buNone/>
            </a:pPr>
            <a:endParaRPr lang="en-US" dirty="0"/>
          </a:p>
        </p:txBody>
      </p:sp>
    </p:spTree>
    <p:extLst>
      <p:ext uri="{BB962C8B-B14F-4D97-AF65-F5344CB8AC3E}">
        <p14:creationId xmlns:p14="http://schemas.microsoft.com/office/powerpoint/2010/main" val="465140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Decision </a:t>
            </a:r>
            <a:r>
              <a:rPr lang="en-US" sz="2800" b="1" dirty="0"/>
              <a:t>S</a:t>
            </a:r>
            <a:r>
              <a:rPr lang="en-US" sz="2800" b="1" dirty="0" smtClean="0"/>
              <a:t>upport System</a:t>
            </a:r>
            <a:endParaRPr lang="en-US" sz="2800" b="1" dirty="0"/>
          </a:p>
        </p:txBody>
      </p:sp>
      <p:sp>
        <p:nvSpPr>
          <p:cNvPr id="3" name="Content Placeholder 2"/>
          <p:cNvSpPr>
            <a:spLocks noGrp="1"/>
          </p:cNvSpPr>
          <p:nvPr>
            <p:ph idx="1"/>
          </p:nvPr>
        </p:nvSpPr>
        <p:spPr/>
        <p:txBody>
          <a:bodyPr/>
          <a:lstStyle/>
          <a:p>
            <a:pPr marL="0" indent="0">
              <a:buNone/>
            </a:pPr>
            <a:r>
              <a:rPr lang="en-US" dirty="0" smtClean="0"/>
              <a:t>A DSS is computer based information system that supports business and organizational decision- making activities.</a:t>
            </a:r>
          </a:p>
          <a:p>
            <a:pPr marL="0" indent="0" algn="just">
              <a:buNone/>
            </a:pPr>
            <a:r>
              <a:rPr lang="en-US" dirty="0" smtClean="0"/>
              <a:t>A Properly designed DSS is an interactive software based system intended to help decision makers compile useful information from raw data, documents, personal knowledge and/or business models to identify and solve problems and make decisions.</a:t>
            </a:r>
          </a:p>
          <a:p>
            <a:pPr marL="0" indent="0" algn="just">
              <a:buNone/>
            </a:pPr>
            <a:r>
              <a:rPr lang="en-US" dirty="0" smtClean="0">
                <a:solidFill>
                  <a:schemeClr val="accent1">
                    <a:lumMod val="75000"/>
                  </a:schemeClr>
                </a:solidFill>
              </a:rPr>
              <a:t>Components of DSS</a:t>
            </a:r>
          </a:p>
          <a:p>
            <a:pPr algn="just">
              <a:buFont typeface="Wingdings" panose="05000000000000000000" pitchFamily="2" charset="2"/>
              <a:buChar char="Ø"/>
            </a:pPr>
            <a:r>
              <a:rPr lang="en-US" dirty="0" smtClean="0">
                <a:solidFill>
                  <a:schemeClr val="tx1">
                    <a:lumMod val="95000"/>
                    <a:lumOff val="5000"/>
                  </a:schemeClr>
                </a:solidFill>
              </a:rPr>
              <a:t>Data Base Management System (DBMS)</a:t>
            </a:r>
          </a:p>
          <a:p>
            <a:pPr algn="just">
              <a:buFont typeface="Wingdings" panose="05000000000000000000" pitchFamily="2" charset="2"/>
              <a:buChar char="Ø"/>
            </a:pPr>
            <a:r>
              <a:rPr lang="en-US" dirty="0" smtClean="0">
                <a:solidFill>
                  <a:schemeClr val="tx1">
                    <a:lumMod val="95000"/>
                    <a:lumOff val="5000"/>
                  </a:schemeClr>
                </a:solidFill>
              </a:rPr>
              <a:t>Model Based Management System (MBMS)</a:t>
            </a:r>
          </a:p>
          <a:p>
            <a:pPr algn="just">
              <a:buFont typeface="Wingdings" panose="05000000000000000000" pitchFamily="2" charset="2"/>
              <a:buChar char="Ø"/>
            </a:pPr>
            <a:r>
              <a:rPr lang="en-US" dirty="0" smtClean="0">
                <a:solidFill>
                  <a:schemeClr val="tx1">
                    <a:lumMod val="95000"/>
                    <a:lumOff val="5000"/>
                  </a:schemeClr>
                </a:solidFill>
              </a:rPr>
              <a:t>Dialog Generation and Management System (DGMS)</a:t>
            </a:r>
          </a:p>
        </p:txBody>
      </p:sp>
    </p:spTree>
    <p:extLst>
      <p:ext uri="{BB962C8B-B14F-4D97-AF65-F5344CB8AC3E}">
        <p14:creationId xmlns:p14="http://schemas.microsoft.com/office/powerpoint/2010/main" val="2535019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The Architecture of DSS </a:t>
            </a:r>
            <a:endParaRPr lang="en-US" sz="2800" b="1" dirty="0"/>
          </a:p>
        </p:txBody>
      </p:sp>
      <p:sp>
        <p:nvSpPr>
          <p:cNvPr id="4" name="Rectangle 3"/>
          <p:cNvSpPr/>
          <p:nvPr/>
        </p:nvSpPr>
        <p:spPr>
          <a:xfrm>
            <a:off x="3560781" y="2560320"/>
            <a:ext cx="1516828" cy="8928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MBMS</a:t>
            </a:r>
            <a:endParaRPr lang="en-US" dirty="0"/>
          </a:p>
        </p:txBody>
      </p:sp>
      <p:sp>
        <p:nvSpPr>
          <p:cNvPr id="11" name="Rectangle 10"/>
          <p:cNvSpPr/>
          <p:nvPr/>
        </p:nvSpPr>
        <p:spPr>
          <a:xfrm>
            <a:off x="6424108" y="2560319"/>
            <a:ext cx="1516828" cy="8928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DBMS</a:t>
            </a:r>
            <a:endParaRPr lang="en-US" dirty="0"/>
          </a:p>
        </p:txBody>
      </p:sp>
      <p:sp>
        <p:nvSpPr>
          <p:cNvPr id="12" name="Rectangle 11"/>
          <p:cNvSpPr/>
          <p:nvPr/>
        </p:nvSpPr>
        <p:spPr>
          <a:xfrm>
            <a:off x="5165463" y="4326367"/>
            <a:ext cx="1516828" cy="8928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DGMS</a:t>
            </a:r>
            <a:endParaRPr lang="en-US"/>
          </a:p>
        </p:txBody>
      </p:sp>
      <p:cxnSp>
        <p:nvCxnSpPr>
          <p:cNvPr id="14" name="Straight Connector 13"/>
          <p:cNvCxnSpPr>
            <a:stCxn id="4" idx="2"/>
          </p:cNvCxnSpPr>
          <p:nvPr/>
        </p:nvCxnSpPr>
        <p:spPr>
          <a:xfrm>
            <a:off x="4319195" y="3453205"/>
            <a:ext cx="0" cy="1319604"/>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a:off x="7419192" y="3453204"/>
            <a:ext cx="0" cy="1319604"/>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Arrow Connector 16"/>
          <p:cNvCxnSpPr>
            <a:endCxn id="12" idx="1"/>
          </p:cNvCxnSpPr>
          <p:nvPr/>
        </p:nvCxnSpPr>
        <p:spPr>
          <a:xfrm>
            <a:off x="4319195" y="4772809"/>
            <a:ext cx="846268"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p:cNvCxnSpPr>
            <a:endCxn id="12" idx="3"/>
          </p:cNvCxnSpPr>
          <p:nvPr/>
        </p:nvCxnSpPr>
        <p:spPr>
          <a:xfrm flipH="1">
            <a:off x="6682291" y="4772809"/>
            <a:ext cx="740485"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0" name="Rectangle 19"/>
          <p:cNvSpPr/>
          <p:nvPr/>
        </p:nvSpPr>
        <p:spPr>
          <a:xfrm>
            <a:off x="1936376" y="2883049"/>
            <a:ext cx="1290918" cy="806824"/>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Model Base</a:t>
            </a:r>
            <a:endParaRPr lang="en-US" dirty="0"/>
          </a:p>
        </p:txBody>
      </p:sp>
      <p:sp>
        <p:nvSpPr>
          <p:cNvPr id="21" name="Rectangle 20"/>
          <p:cNvSpPr/>
          <p:nvPr/>
        </p:nvSpPr>
        <p:spPr>
          <a:xfrm>
            <a:off x="8469858" y="2883049"/>
            <a:ext cx="1290918" cy="806824"/>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Data Base</a:t>
            </a:r>
            <a:endParaRPr lang="en-US" dirty="0"/>
          </a:p>
        </p:txBody>
      </p:sp>
      <p:sp>
        <p:nvSpPr>
          <p:cNvPr id="22" name="Rectangle 21"/>
          <p:cNvSpPr/>
          <p:nvPr/>
        </p:nvSpPr>
        <p:spPr>
          <a:xfrm>
            <a:off x="6537063" y="5531223"/>
            <a:ext cx="1290918" cy="806824"/>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DSS User</a:t>
            </a:r>
            <a:endParaRPr lang="en-US" dirty="0"/>
          </a:p>
        </p:txBody>
      </p:sp>
    </p:spTree>
    <p:extLst>
      <p:ext uri="{BB962C8B-B14F-4D97-AF65-F5344CB8AC3E}">
        <p14:creationId xmlns:p14="http://schemas.microsoft.com/office/powerpoint/2010/main" val="19996585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Components  of  DSS</a:t>
            </a:r>
            <a:endParaRPr lang="en-US" sz="3200" b="1" dirty="0"/>
          </a:p>
        </p:txBody>
      </p:sp>
      <p:sp>
        <p:nvSpPr>
          <p:cNvPr id="3" name="Content Placeholder 2"/>
          <p:cNvSpPr>
            <a:spLocks noGrp="1"/>
          </p:cNvSpPr>
          <p:nvPr>
            <p:ph idx="1"/>
          </p:nvPr>
        </p:nvSpPr>
        <p:spPr/>
        <p:txBody>
          <a:bodyPr>
            <a:normAutofit fontScale="92500" lnSpcReduction="10000"/>
          </a:bodyPr>
          <a:lstStyle/>
          <a:p>
            <a:pPr>
              <a:lnSpc>
                <a:spcPct val="100000"/>
              </a:lnSpc>
              <a:buFont typeface="Wingdings" panose="05000000000000000000" pitchFamily="2" charset="2"/>
              <a:buChar char="Ø"/>
            </a:pPr>
            <a:r>
              <a:rPr lang="en-US" sz="2400" dirty="0" smtClean="0"/>
              <a:t>The User </a:t>
            </a:r>
          </a:p>
          <a:p>
            <a:pPr>
              <a:lnSpc>
                <a:spcPct val="100000"/>
              </a:lnSpc>
              <a:spcBef>
                <a:spcPts val="0"/>
              </a:spcBef>
              <a:spcAft>
                <a:spcPts val="0"/>
              </a:spcAft>
              <a:buFont typeface="Wingdings" panose="05000000000000000000" pitchFamily="2" charset="2"/>
              <a:buChar char="Ø"/>
            </a:pPr>
            <a:r>
              <a:rPr lang="en-US" sz="2400" dirty="0" smtClean="0"/>
              <a:t>Data Base</a:t>
            </a:r>
          </a:p>
          <a:p>
            <a:pPr>
              <a:lnSpc>
                <a:spcPct val="100000"/>
              </a:lnSpc>
              <a:spcBef>
                <a:spcPts val="0"/>
              </a:spcBef>
              <a:spcAft>
                <a:spcPts val="0"/>
              </a:spcAft>
              <a:buFont typeface="Wingdings" panose="05000000000000000000" pitchFamily="2" charset="2"/>
              <a:buChar char="Ø"/>
            </a:pPr>
            <a:r>
              <a:rPr lang="en-US" sz="2400" dirty="0" smtClean="0"/>
              <a:t>Planning Languages</a:t>
            </a:r>
          </a:p>
          <a:p>
            <a:pPr>
              <a:lnSpc>
                <a:spcPct val="100000"/>
              </a:lnSpc>
              <a:spcBef>
                <a:spcPts val="0"/>
              </a:spcBef>
              <a:spcAft>
                <a:spcPts val="0"/>
              </a:spcAft>
              <a:buFont typeface="Wingdings" panose="05000000000000000000" pitchFamily="2" charset="2"/>
              <a:buChar char="Ø"/>
            </a:pPr>
            <a:r>
              <a:rPr lang="en-US" sz="2400" dirty="0" smtClean="0"/>
              <a:t>Model Base</a:t>
            </a:r>
          </a:p>
          <a:p>
            <a:pPr marL="0" indent="0">
              <a:lnSpc>
                <a:spcPct val="100000"/>
              </a:lnSpc>
              <a:spcBef>
                <a:spcPts val="0"/>
              </a:spcBef>
              <a:spcAft>
                <a:spcPts val="0"/>
              </a:spcAft>
              <a:buNone/>
            </a:pPr>
            <a:r>
              <a:rPr lang="en-US" sz="2400" dirty="0" smtClean="0">
                <a:solidFill>
                  <a:schemeClr val="accent2">
                    <a:lumMod val="75000"/>
                  </a:schemeClr>
                </a:solidFill>
              </a:rPr>
              <a:t>The User:-</a:t>
            </a:r>
          </a:p>
          <a:p>
            <a:pPr marL="0" indent="0">
              <a:lnSpc>
                <a:spcPct val="100000"/>
              </a:lnSpc>
              <a:spcBef>
                <a:spcPts val="0"/>
              </a:spcBef>
              <a:spcAft>
                <a:spcPts val="0"/>
              </a:spcAft>
              <a:buNone/>
            </a:pPr>
            <a:r>
              <a:rPr lang="en-US" sz="2400" dirty="0" smtClean="0"/>
              <a:t>The user of DSS is usually a manager with an unstructured or semi- structured problem to solve. Manager and Staff Specialist are users who are willing to use complex system in their day-to-day work.</a:t>
            </a:r>
          </a:p>
          <a:p>
            <a:pPr marL="0" indent="0">
              <a:lnSpc>
                <a:spcPct val="100000"/>
              </a:lnSpc>
              <a:spcBef>
                <a:spcPts val="0"/>
              </a:spcBef>
              <a:spcAft>
                <a:spcPts val="0"/>
              </a:spcAft>
              <a:buNone/>
            </a:pPr>
            <a:r>
              <a:rPr lang="en-US" sz="2400" dirty="0" smtClean="0">
                <a:solidFill>
                  <a:schemeClr val="accent1">
                    <a:lumMod val="75000"/>
                  </a:schemeClr>
                </a:solidFill>
              </a:rPr>
              <a:t>Data Base:-</a:t>
            </a:r>
          </a:p>
          <a:p>
            <a:pPr marL="0" indent="0">
              <a:lnSpc>
                <a:spcPct val="100000"/>
              </a:lnSpc>
              <a:spcBef>
                <a:spcPts val="0"/>
              </a:spcBef>
              <a:spcAft>
                <a:spcPts val="0"/>
              </a:spcAft>
              <a:buNone/>
            </a:pPr>
            <a:r>
              <a:rPr lang="en-US" sz="2400" dirty="0" smtClean="0">
                <a:solidFill>
                  <a:schemeClr val="tx2">
                    <a:lumMod val="50000"/>
                  </a:schemeClr>
                </a:solidFill>
              </a:rPr>
              <a:t>The</a:t>
            </a:r>
            <a:r>
              <a:rPr lang="en-US" sz="2400" dirty="0" smtClean="0">
                <a:solidFill>
                  <a:schemeClr val="accent1">
                    <a:lumMod val="75000"/>
                  </a:schemeClr>
                </a:solidFill>
              </a:rPr>
              <a:t> </a:t>
            </a:r>
            <a:r>
              <a:rPr lang="en-US" sz="2400" dirty="0" smtClean="0">
                <a:solidFill>
                  <a:schemeClr val="tx1">
                    <a:lumMod val="95000"/>
                    <a:lumOff val="5000"/>
                  </a:schemeClr>
                </a:solidFill>
              </a:rPr>
              <a:t>DSS includes one or more databases that contain both routine and non- routine data from both internal and external sources. Data bases has three levels</a:t>
            </a:r>
          </a:p>
          <a:p>
            <a:pPr marL="0" indent="0">
              <a:lnSpc>
                <a:spcPct val="100000"/>
              </a:lnSpc>
              <a:spcBef>
                <a:spcPts val="0"/>
              </a:spcBef>
              <a:spcAft>
                <a:spcPts val="0"/>
              </a:spcAft>
              <a:buNone/>
            </a:pPr>
            <a:r>
              <a:rPr lang="en-US" sz="2400" dirty="0" smtClean="0">
                <a:solidFill>
                  <a:schemeClr val="tx1">
                    <a:lumMod val="95000"/>
                    <a:lumOff val="5000"/>
                  </a:schemeClr>
                </a:solidFill>
              </a:rPr>
              <a:t>Physical , Logical, and </a:t>
            </a:r>
            <a:r>
              <a:rPr lang="en-US" sz="2400" dirty="0">
                <a:solidFill>
                  <a:schemeClr val="tx1">
                    <a:lumMod val="95000"/>
                    <a:lumOff val="5000"/>
                  </a:schemeClr>
                </a:solidFill>
              </a:rPr>
              <a:t>E</a:t>
            </a:r>
            <a:r>
              <a:rPr lang="en-US" sz="2400" dirty="0" smtClean="0">
                <a:solidFill>
                  <a:schemeClr val="tx1">
                    <a:lumMod val="95000"/>
                    <a:lumOff val="5000"/>
                  </a:schemeClr>
                </a:solidFill>
              </a:rPr>
              <a:t>xternal level.</a:t>
            </a:r>
          </a:p>
          <a:p>
            <a:pPr marL="0" indent="0">
              <a:lnSpc>
                <a:spcPct val="100000"/>
              </a:lnSpc>
              <a:spcBef>
                <a:spcPts val="0"/>
              </a:spcBef>
              <a:spcAft>
                <a:spcPts val="0"/>
              </a:spcAft>
              <a:buNone/>
            </a:pPr>
            <a:endParaRPr lang="en-US" sz="2400" dirty="0"/>
          </a:p>
        </p:txBody>
      </p:sp>
    </p:spTree>
    <p:extLst>
      <p:ext uri="{BB962C8B-B14F-4D97-AF65-F5344CB8AC3E}">
        <p14:creationId xmlns:p14="http://schemas.microsoft.com/office/powerpoint/2010/main" val="265387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Components of DSS</a:t>
            </a:r>
            <a:endParaRPr lang="en-US" sz="3200" b="1" dirty="0"/>
          </a:p>
        </p:txBody>
      </p:sp>
      <p:sp>
        <p:nvSpPr>
          <p:cNvPr id="3" name="Content Placeholder 2"/>
          <p:cNvSpPr>
            <a:spLocks noGrp="1"/>
          </p:cNvSpPr>
          <p:nvPr>
            <p:ph idx="1"/>
          </p:nvPr>
        </p:nvSpPr>
        <p:spPr/>
        <p:txBody>
          <a:bodyPr>
            <a:normAutofit/>
          </a:bodyPr>
          <a:lstStyle/>
          <a:p>
            <a:pPr marL="0" indent="0">
              <a:buNone/>
            </a:pPr>
            <a:r>
              <a:rPr lang="en-US" sz="2400" dirty="0" smtClean="0">
                <a:solidFill>
                  <a:schemeClr val="accent1">
                    <a:lumMod val="50000"/>
                  </a:schemeClr>
                </a:solidFill>
              </a:rPr>
              <a:t>Planning Languages:-</a:t>
            </a:r>
          </a:p>
          <a:p>
            <a:pPr marL="0" indent="0" algn="just">
              <a:spcBef>
                <a:spcPts val="0"/>
              </a:spcBef>
              <a:spcAft>
                <a:spcPts val="0"/>
              </a:spcAft>
              <a:buNone/>
            </a:pPr>
            <a:r>
              <a:rPr lang="en-US" sz="2400" dirty="0" smtClean="0">
                <a:solidFill>
                  <a:schemeClr val="bg2">
                    <a:lumMod val="10000"/>
                  </a:schemeClr>
                </a:solidFill>
              </a:rPr>
              <a:t>There are two types of language General Purpose and Special Purpose languages. Spread Sheet are good examples of general purpose planning language. SAS and SPSS are examples of Special Purpose Language.</a:t>
            </a:r>
          </a:p>
          <a:p>
            <a:pPr marL="0" indent="0">
              <a:spcBef>
                <a:spcPts val="0"/>
              </a:spcBef>
              <a:spcAft>
                <a:spcPts val="0"/>
              </a:spcAft>
              <a:buNone/>
            </a:pPr>
            <a:r>
              <a:rPr lang="en-US" sz="2400" dirty="0" smtClean="0">
                <a:solidFill>
                  <a:schemeClr val="accent1">
                    <a:lumMod val="50000"/>
                  </a:schemeClr>
                </a:solidFill>
              </a:rPr>
              <a:t>Model Base:-</a:t>
            </a:r>
          </a:p>
          <a:p>
            <a:pPr marL="0" indent="0" algn="just">
              <a:spcBef>
                <a:spcPts val="0"/>
              </a:spcBef>
              <a:spcAft>
                <a:spcPts val="0"/>
              </a:spcAft>
              <a:buNone/>
            </a:pPr>
            <a:r>
              <a:rPr lang="en-US" sz="2400" dirty="0" smtClean="0">
                <a:solidFill>
                  <a:schemeClr val="tx1">
                    <a:lumMod val="95000"/>
                    <a:lumOff val="5000"/>
                  </a:schemeClr>
                </a:solidFill>
              </a:rPr>
              <a:t>The Planning language in a DSS allows the users to maintain a dialogue with the model base which is the brain of DSS because it performs data manipulations and computations with the data provided to it by the user and the database.</a:t>
            </a:r>
          </a:p>
          <a:p>
            <a:pPr marL="0" indent="0" algn="just">
              <a:spcBef>
                <a:spcPts val="0"/>
              </a:spcBef>
              <a:spcAft>
                <a:spcPts val="0"/>
              </a:spcAft>
              <a:buNone/>
            </a:pPr>
            <a:endParaRPr lang="en-US" sz="2400" dirty="0">
              <a:solidFill>
                <a:schemeClr val="tx1">
                  <a:lumMod val="95000"/>
                  <a:lumOff val="5000"/>
                </a:schemeClr>
              </a:solidFill>
            </a:endParaRPr>
          </a:p>
        </p:txBody>
      </p:sp>
    </p:spTree>
    <p:extLst>
      <p:ext uri="{BB962C8B-B14F-4D97-AF65-F5344CB8AC3E}">
        <p14:creationId xmlns:p14="http://schemas.microsoft.com/office/powerpoint/2010/main" val="2732310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Expert System</a:t>
            </a:r>
            <a:endParaRPr lang="en-US" sz="4000" b="1" dirty="0"/>
          </a:p>
        </p:txBody>
      </p:sp>
      <p:sp>
        <p:nvSpPr>
          <p:cNvPr id="3" name="Content Placeholder 2"/>
          <p:cNvSpPr>
            <a:spLocks noGrp="1"/>
          </p:cNvSpPr>
          <p:nvPr>
            <p:ph idx="1"/>
          </p:nvPr>
        </p:nvSpPr>
        <p:spPr/>
        <p:txBody>
          <a:bodyPr>
            <a:normAutofit/>
          </a:bodyPr>
          <a:lstStyle/>
          <a:p>
            <a:r>
              <a:rPr lang="en-US" dirty="0" smtClean="0"/>
              <a:t>An Expert system is a highly developed DSS that utilize knowledge generally possessed by an expert to share a problem.</a:t>
            </a:r>
          </a:p>
          <a:p>
            <a:r>
              <a:rPr lang="en-US" dirty="0" smtClean="0"/>
              <a:t>A characteristics of expert systems is the ability to declare or explain the reasoning process that was </a:t>
            </a:r>
            <a:r>
              <a:rPr lang="en-US" dirty="0"/>
              <a:t>u</a:t>
            </a:r>
            <a:r>
              <a:rPr lang="en-US" dirty="0" smtClean="0"/>
              <a:t>sed to take decision.</a:t>
            </a:r>
          </a:p>
          <a:p>
            <a:r>
              <a:rPr lang="en-US" dirty="0" smtClean="0"/>
              <a:t>Some of the business applications of Expert </a:t>
            </a:r>
            <a:r>
              <a:rPr lang="en-US" dirty="0"/>
              <a:t>S</a:t>
            </a:r>
            <a:r>
              <a:rPr lang="en-US" dirty="0" smtClean="0"/>
              <a:t>ystems are</a:t>
            </a:r>
          </a:p>
          <a:p>
            <a:pPr>
              <a:buFont typeface="Wingdings" panose="05000000000000000000" pitchFamily="2" charset="2"/>
              <a:buChar char="Ø"/>
            </a:pPr>
            <a:r>
              <a:rPr lang="en-US" dirty="0" smtClean="0"/>
              <a:t>Accounting and Finance</a:t>
            </a:r>
          </a:p>
          <a:p>
            <a:pPr>
              <a:spcBef>
                <a:spcPts val="0"/>
              </a:spcBef>
              <a:spcAft>
                <a:spcPts val="0"/>
              </a:spcAft>
              <a:buFont typeface="Wingdings" panose="05000000000000000000" pitchFamily="2" charset="2"/>
              <a:buChar char="Ø"/>
            </a:pPr>
            <a:r>
              <a:rPr lang="en-US" dirty="0" smtClean="0"/>
              <a:t>Manufacturing </a:t>
            </a:r>
          </a:p>
          <a:p>
            <a:pPr>
              <a:spcBef>
                <a:spcPts val="0"/>
              </a:spcBef>
              <a:spcAft>
                <a:spcPts val="0"/>
              </a:spcAft>
              <a:buFont typeface="Wingdings" panose="05000000000000000000" pitchFamily="2" charset="2"/>
              <a:buChar char="Ø"/>
            </a:pPr>
            <a:r>
              <a:rPr lang="en-US" dirty="0" smtClean="0"/>
              <a:t>General Business</a:t>
            </a:r>
          </a:p>
          <a:p>
            <a:pPr>
              <a:spcBef>
                <a:spcPts val="0"/>
              </a:spcBef>
              <a:spcAft>
                <a:spcPts val="0"/>
              </a:spcAft>
              <a:buFont typeface="Wingdings" panose="05000000000000000000" pitchFamily="2" charset="2"/>
              <a:buChar char="Ø"/>
            </a:pPr>
            <a:r>
              <a:rPr lang="en-US" dirty="0" smtClean="0"/>
              <a:t>Marketing </a:t>
            </a:r>
          </a:p>
          <a:p>
            <a:pPr>
              <a:spcBef>
                <a:spcPts val="0"/>
              </a:spcBef>
              <a:spcAft>
                <a:spcPts val="0"/>
              </a:spcAft>
              <a:buFont typeface="Wingdings" panose="05000000000000000000" pitchFamily="2" charset="2"/>
              <a:buChar char="Ø"/>
            </a:pPr>
            <a:r>
              <a:rPr lang="en-US" dirty="0" smtClean="0"/>
              <a:t>Personnel (HRM)</a:t>
            </a:r>
            <a:endParaRPr lang="en-US" dirty="0"/>
          </a:p>
        </p:txBody>
      </p:sp>
    </p:spTree>
    <p:extLst>
      <p:ext uri="{BB962C8B-B14F-4D97-AF65-F5344CB8AC3E}">
        <p14:creationId xmlns:p14="http://schemas.microsoft.com/office/powerpoint/2010/main" val="1858004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Expert System</a:t>
            </a:r>
            <a:endParaRPr lang="en-US" sz="4000" b="1" dirty="0"/>
          </a:p>
        </p:txBody>
      </p:sp>
      <p:pic>
        <p:nvPicPr>
          <p:cNvPr id="4" name="Content Placeholder 3"/>
          <p:cNvPicPr>
            <a:picLocks noGrp="1" noChangeAspect="1"/>
          </p:cNvPicPr>
          <p:nvPr>
            <p:ph idx="1"/>
          </p:nvPr>
        </p:nvPicPr>
        <p:blipFill>
          <a:blip r:embed="rId2"/>
          <a:stretch>
            <a:fillRect/>
          </a:stretch>
        </p:blipFill>
        <p:spPr>
          <a:xfrm>
            <a:off x="1096963" y="1976009"/>
            <a:ext cx="10058400" cy="3763232"/>
          </a:xfrm>
          <a:prstGeom prst="rect">
            <a:avLst/>
          </a:prstGeom>
        </p:spPr>
      </p:pic>
    </p:spTree>
    <p:extLst>
      <p:ext uri="{BB962C8B-B14F-4D97-AF65-F5344CB8AC3E}">
        <p14:creationId xmlns:p14="http://schemas.microsoft.com/office/powerpoint/2010/main" val="2859961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Properties of Expert System</a:t>
            </a:r>
            <a:endParaRPr lang="en-US" sz="3600" b="1" dirty="0"/>
          </a:p>
        </p:txBody>
      </p:sp>
      <p:sp>
        <p:nvSpPr>
          <p:cNvPr id="3" name="Content Placeholder 2"/>
          <p:cNvSpPr>
            <a:spLocks noGrp="1"/>
          </p:cNvSpPr>
          <p:nvPr>
            <p:ph idx="1"/>
          </p:nvPr>
        </p:nvSpPr>
        <p:spPr/>
        <p:txBody>
          <a:bodyPr>
            <a:noAutofit/>
          </a:bodyPr>
          <a:lstStyle/>
          <a:p>
            <a:r>
              <a:rPr lang="en-US" dirty="0" smtClean="0">
                <a:solidFill>
                  <a:schemeClr val="accent2">
                    <a:lumMod val="75000"/>
                  </a:schemeClr>
                </a:solidFill>
              </a:rPr>
              <a:t>Availability</a:t>
            </a:r>
          </a:p>
          <a:p>
            <a:pPr algn="just">
              <a:spcBef>
                <a:spcPts val="0"/>
              </a:spcBef>
              <a:spcAft>
                <a:spcPts val="0"/>
              </a:spcAft>
            </a:pPr>
            <a:r>
              <a:rPr lang="en-US" dirty="0" smtClean="0"/>
              <a:t>One or more experts are capable of communicating how they go about the solving problems to which the expert system will be applied.</a:t>
            </a:r>
          </a:p>
          <a:p>
            <a:pPr marL="0" indent="0">
              <a:buNone/>
            </a:pPr>
            <a:r>
              <a:rPr lang="en-US" dirty="0" smtClean="0">
                <a:solidFill>
                  <a:schemeClr val="accent2">
                    <a:lumMod val="50000"/>
                  </a:schemeClr>
                </a:solidFill>
              </a:rPr>
              <a:t>Complexity</a:t>
            </a:r>
          </a:p>
          <a:p>
            <a:pPr marL="0" indent="0">
              <a:spcBef>
                <a:spcPts val="0"/>
              </a:spcBef>
              <a:spcAft>
                <a:spcPts val="0"/>
              </a:spcAft>
              <a:buNone/>
            </a:pPr>
            <a:r>
              <a:rPr lang="en-US" dirty="0" smtClean="0">
                <a:solidFill>
                  <a:schemeClr val="tx1">
                    <a:lumMod val="95000"/>
                    <a:lumOff val="5000"/>
                  </a:schemeClr>
                </a:solidFill>
              </a:rPr>
              <a:t>Solution of the problems for which the expert systems will be used is a complex task</a:t>
            </a:r>
            <a:r>
              <a:rPr lang="en-US" dirty="0">
                <a:solidFill>
                  <a:schemeClr val="accent2">
                    <a:lumMod val="50000"/>
                  </a:schemeClr>
                </a:solidFill>
              </a:rPr>
              <a:t>.</a:t>
            </a:r>
            <a:r>
              <a:rPr lang="en-US" dirty="0" smtClean="0"/>
              <a:t/>
            </a:r>
            <a:br>
              <a:rPr lang="en-US" dirty="0" smtClean="0"/>
            </a:br>
            <a:endParaRPr lang="en-US" dirty="0" smtClean="0"/>
          </a:p>
          <a:p>
            <a:pPr marL="0" indent="0">
              <a:spcBef>
                <a:spcPts val="0"/>
              </a:spcBef>
              <a:spcAft>
                <a:spcPts val="0"/>
              </a:spcAft>
              <a:buNone/>
            </a:pPr>
            <a:r>
              <a:rPr lang="en-US" dirty="0" smtClean="0">
                <a:solidFill>
                  <a:schemeClr val="accent2">
                    <a:lumMod val="50000"/>
                  </a:schemeClr>
                </a:solidFill>
              </a:rPr>
              <a:t>Domain</a:t>
            </a:r>
          </a:p>
          <a:p>
            <a:pPr marL="0" indent="0">
              <a:spcBef>
                <a:spcPts val="0"/>
              </a:spcBef>
              <a:spcAft>
                <a:spcPts val="0"/>
              </a:spcAft>
              <a:buNone/>
            </a:pPr>
            <a:r>
              <a:rPr lang="en-US" dirty="0" smtClean="0">
                <a:solidFill>
                  <a:schemeClr val="tx1">
                    <a:lumMod val="85000"/>
                    <a:lumOff val="15000"/>
                  </a:schemeClr>
                </a:solidFill>
              </a:rPr>
              <a:t>The domain , or subject area of the problem is relatively small and limited to a relatively well- defined problem area.</a:t>
            </a:r>
          </a:p>
          <a:p>
            <a:pPr marL="0" indent="0">
              <a:buNone/>
            </a:pPr>
            <a:r>
              <a:rPr lang="en-US" dirty="0" smtClean="0">
                <a:solidFill>
                  <a:schemeClr val="accent1">
                    <a:lumMod val="50000"/>
                  </a:schemeClr>
                </a:solidFill>
              </a:rPr>
              <a:t>Expertise</a:t>
            </a:r>
          </a:p>
          <a:p>
            <a:pPr marL="0" indent="0">
              <a:spcBef>
                <a:spcPts val="0"/>
              </a:spcBef>
              <a:spcAft>
                <a:spcPts val="0"/>
              </a:spcAft>
              <a:buNone/>
            </a:pPr>
            <a:r>
              <a:rPr lang="en-US" dirty="0" smtClean="0">
                <a:solidFill>
                  <a:schemeClr val="bg2">
                    <a:lumMod val="10000"/>
                  </a:schemeClr>
                </a:solidFill>
              </a:rPr>
              <a:t>Solutions to the Problem require the effort of experts. </a:t>
            </a:r>
          </a:p>
          <a:p>
            <a:pPr marL="0" indent="0">
              <a:buNone/>
            </a:pPr>
            <a:r>
              <a:rPr lang="en-US" dirty="0" smtClean="0">
                <a:solidFill>
                  <a:schemeClr val="accent1">
                    <a:lumMod val="50000"/>
                  </a:schemeClr>
                </a:solidFill>
              </a:rPr>
              <a:t>Structure</a:t>
            </a:r>
          </a:p>
          <a:p>
            <a:pPr marL="0" indent="0">
              <a:spcBef>
                <a:spcPts val="0"/>
              </a:spcBef>
              <a:spcAft>
                <a:spcPts val="0"/>
              </a:spcAft>
              <a:buNone/>
            </a:pPr>
            <a:r>
              <a:rPr lang="en-US" dirty="0" smtClean="0">
                <a:solidFill>
                  <a:schemeClr val="tx1">
                    <a:lumMod val="95000"/>
                    <a:lumOff val="5000"/>
                  </a:schemeClr>
                </a:solidFill>
              </a:rPr>
              <a:t>The Solution Process must be able to cope with ill- structured, uncertain, missing and conflicting data and a dynamic problem solving situation</a:t>
            </a:r>
            <a:r>
              <a:rPr lang="en-US" dirty="0" smtClean="0">
                <a:solidFill>
                  <a:schemeClr val="accent1">
                    <a:lumMod val="50000"/>
                  </a:schemeClr>
                </a:solidFill>
              </a:rPr>
              <a:t>.</a:t>
            </a:r>
            <a:endParaRPr lang="en-US" dirty="0">
              <a:solidFill>
                <a:schemeClr val="accent1">
                  <a:lumMod val="50000"/>
                </a:schemeClr>
              </a:solidFill>
            </a:endParaRPr>
          </a:p>
        </p:txBody>
      </p:sp>
    </p:spTree>
    <p:extLst>
      <p:ext uri="{BB962C8B-B14F-4D97-AF65-F5344CB8AC3E}">
        <p14:creationId xmlns:p14="http://schemas.microsoft.com/office/powerpoint/2010/main" val="1461231169"/>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2994</TotalTime>
  <Words>448</Words>
  <Application>Microsoft Office PowerPoint</Application>
  <PresentationFormat>Widescreen</PresentationFormat>
  <Paragraphs>60</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Calibri Light</vt:lpstr>
      <vt:lpstr>Times New Roman</vt:lpstr>
      <vt:lpstr>Wingdings</vt:lpstr>
      <vt:lpstr>Retrospect</vt:lpstr>
      <vt:lpstr>Information Systems.</vt:lpstr>
      <vt:lpstr>Transaction Processing  System.</vt:lpstr>
      <vt:lpstr>Decision Support System</vt:lpstr>
      <vt:lpstr>The Architecture of DSS </vt:lpstr>
      <vt:lpstr>Components  of  DSS</vt:lpstr>
      <vt:lpstr>Components of DSS</vt:lpstr>
      <vt:lpstr>Expert System</vt:lpstr>
      <vt:lpstr>Expert System</vt:lpstr>
      <vt:lpstr>Properties of Expert System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Systems.</dc:title>
  <dc:creator>Hassan</dc:creator>
  <cp:lastModifiedBy>Hassan</cp:lastModifiedBy>
  <cp:revision>55</cp:revision>
  <dcterms:created xsi:type="dcterms:W3CDTF">2020-03-23T19:00:47Z</dcterms:created>
  <dcterms:modified xsi:type="dcterms:W3CDTF">2020-04-26T17:10:40Z</dcterms:modified>
</cp:coreProperties>
</file>